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556" r:id="rId1"/>
  </p:sldMasterIdLst>
  <p:sldIdLst>
    <p:sldId id="256" r:id="rId2"/>
    <p:sldId id="291" r:id="rId3"/>
    <p:sldId id="290" r:id="rId4"/>
    <p:sldId id="258" r:id="rId5"/>
    <p:sldId id="285" r:id="rId6"/>
    <p:sldId id="259" r:id="rId7"/>
    <p:sldId id="260" r:id="rId8"/>
    <p:sldId id="261" r:id="rId9"/>
    <p:sldId id="262" r:id="rId10"/>
    <p:sldId id="263" r:id="rId11"/>
    <p:sldId id="264" r:id="rId12"/>
    <p:sldId id="287" r:id="rId13"/>
    <p:sldId id="265" r:id="rId14"/>
    <p:sldId id="266" r:id="rId15"/>
    <p:sldId id="267" r:id="rId16"/>
    <p:sldId id="268" r:id="rId17"/>
    <p:sldId id="293" r:id="rId18"/>
    <p:sldId id="270" r:id="rId19"/>
    <p:sldId id="271" r:id="rId20"/>
    <p:sldId id="272" r:id="rId21"/>
    <p:sldId id="273" r:id="rId22"/>
    <p:sldId id="274" r:id="rId23"/>
    <p:sldId id="294" r:id="rId24"/>
    <p:sldId id="277" r:id="rId25"/>
    <p:sldId id="279" r:id="rId26"/>
    <p:sldId id="281" r:id="rId27"/>
    <p:sldId id="278" r:id="rId28"/>
    <p:sldId id="282" r:id="rId29"/>
    <p:sldId id="283" r:id="rId30"/>
    <p:sldId id="284" r:id="rId31"/>
    <p:sldId id="292" r:id="rId32"/>
    <p:sldId id="295" r:id="rId33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tags" Target="tags/tag1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D1C61CC-FDA5-47B7-AB35-3473F561FB0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>
          <a:defPPr/>
        </a:lstStyle>
        <a:p>
          <a:pPr/>
          <a:endParaRPr lang="ru-RU"/>
        </a:p>
      </dgm:t>
    </dgm:pt>
    <dgm:pt modelId="{27B0EC92-C199-40CF-B82A-DBB976BDA07C}" type="parTrans" cxnId="{FF87DA2B-4288-4073-9F3E-C8CD84FA6077}">
      <dgm:prSet/>
      <dgm:spPr/>
      <dgm:t>
        <a:bodyPr/>
        <a:lstStyle>
          <a:defPPr/>
        </a:lstStyle>
        <a:p>
          <a:pPr/>
          <a:endParaRPr lang="ru-RU"/>
        </a:p>
      </dgm:t>
    </dgm:pt>
    <dgm:pt modelId="{B7EABA01-EAEC-4EA4-B7F4-C09C755B1E28}">
      <dgm:prSet custT="1"/>
      <dgm:spPr/>
      <dgm:t>
        <a:bodyPr/>
        <a:lstStyle>
          <a:defPPr/>
        </a:lstStyle>
        <a:p>
          <a:pPr/>
          <a:r>
            <a:rPr lang="ru-RU" sz="2800" smtClean="0"/>
            <a:t>обеспечить оказание своевременной, профилактической помощи детям с нарушениями речи</a:t>
          </a:r>
          <a:endParaRPr lang="ru-RU" sz="2800"/>
        </a:p>
      </dgm:t>
    </dgm:pt>
    <dgm:pt modelId="{EBA65AB6-7A0F-4730-8570-DEFDE2E7276A}" type="sibTrans" cxnId="{FF87DA2B-4288-4073-9F3E-C8CD84FA6077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F557A6-2F76-4E22-9541-F96962646494}" type="parTrans" cxnId="{497011F3-714A-4B55-9B7A-C00CE276F6E8}">
      <dgm:prSet/>
      <dgm:spPr/>
      <dgm:t>
        <a:bodyPr/>
        <a:lstStyle>
          <a:defPPr/>
        </a:lstStyle>
        <a:p>
          <a:pPr/>
          <a:endParaRPr lang="ru-RU"/>
        </a:p>
      </dgm:t>
    </dgm:pt>
    <dgm:pt modelId="{678ED760-3159-4C0F-B704-B9C88A217989}">
      <dgm:prSet custT="1"/>
      <dgm:spPr/>
      <dgm:t>
        <a:bodyPr/>
        <a:lstStyle>
          <a:defPPr/>
        </a:lstStyle>
        <a:p>
          <a:pPr/>
          <a:r>
            <a:rPr lang="ru-RU" sz="2800" smtClean="0"/>
            <a:t>повысить интерес родителей к коррекции речи детей</a:t>
          </a:r>
          <a:endParaRPr lang="ru-RU" sz="2800"/>
        </a:p>
      </dgm:t>
    </dgm:pt>
    <dgm:pt modelId="{181B8672-06F5-446E-AFC7-24B4F8D0DDD6}" type="sibTrans" cxnId="{497011F3-714A-4B55-9B7A-C00CE276F6E8}">
      <dgm:prSet/>
      <dgm:spPr/>
      <dgm:t>
        <a:bodyPr/>
        <a:lstStyle>
          <a:defPPr/>
        </a:lstStyle>
        <a:p>
          <a:pPr/>
          <a:endParaRPr lang="ru-RU"/>
        </a:p>
      </dgm:t>
    </dgm:pt>
    <dgm:pt modelId="{A46121A6-4621-4F39-96F6-25C406779CDE}" type="parTrans" cxnId="{63BF3976-5F62-4D4A-8EBA-6E8B8C4C9DA6}">
      <dgm:prSet/>
      <dgm:spPr/>
      <dgm:t>
        <a:bodyPr/>
        <a:lstStyle>
          <a:defPPr/>
        </a:lstStyle>
        <a:p>
          <a:pPr/>
          <a:endParaRPr lang="ru-RU"/>
        </a:p>
      </dgm:t>
    </dgm:pt>
    <dgm:pt modelId="{BC23217D-05B6-4D06-94FE-393F23B8832C}">
      <dgm:prSet custT="1"/>
      <dgm:spPr/>
      <dgm:t>
        <a:bodyPr/>
        <a:lstStyle>
          <a:defPPr/>
        </a:lstStyle>
        <a:p>
          <a:pPr/>
          <a:r>
            <a:rPr lang="ru-RU" sz="2400" smtClean="0"/>
            <a:t>развить речевые навыки у детей дошкольного возраста посредством реализиции специальных технологий и методик в домашних условиях без помощи специалиста</a:t>
          </a:r>
          <a:endParaRPr lang="ru-RU" sz="2400"/>
        </a:p>
      </dgm:t>
    </dgm:pt>
    <dgm:pt modelId="{7E0A52BF-AE8A-49C1-8B0F-A97944EDC2AB}" type="sibTrans" cxnId="{63BF3976-5F62-4D4A-8EBA-6E8B8C4C9DA6}">
      <dgm:prSet/>
      <dgm:spPr/>
      <dgm:t>
        <a:bodyPr/>
        <a:lstStyle>
          <a:defPPr/>
        </a:lstStyle>
        <a:p>
          <a:pPr/>
          <a:endParaRPr lang="ru-RU"/>
        </a:p>
      </dgm:t>
    </dgm:pt>
    <dgm:pt modelId="{EFBB6D90-8767-4128-B6BB-858E24A2EB48}" type="parTrans" cxnId="{EE7CCA90-072E-4835-9305-4738454EBFB7}">
      <dgm:prSet/>
      <dgm:spPr/>
      <dgm:t>
        <a:bodyPr/>
        <a:lstStyle>
          <a:defPPr/>
        </a:lstStyle>
        <a:p>
          <a:pPr/>
          <a:endParaRPr lang="ru-RU"/>
        </a:p>
      </dgm:t>
    </dgm:pt>
    <dgm:pt modelId="{27830F25-D07A-43A4-B98C-17FE174E272B}">
      <dgm:prSet custT="1"/>
      <dgm:spPr/>
      <dgm:t>
        <a:bodyPr/>
        <a:lstStyle>
          <a:defPPr/>
        </a:lstStyle>
        <a:p>
          <a:pPr/>
          <a:r>
            <a:rPr lang="ru-RU" sz="2800" smtClean="0"/>
            <a:t>помочь родителям правильно формировать речь детей на всех этапах развития</a:t>
          </a:r>
          <a:endParaRPr lang="ru-RU" sz="2800"/>
        </a:p>
      </dgm:t>
    </dgm:pt>
    <dgm:pt modelId="{2C4A49DF-10C9-4591-BDC7-FB04FFC6DB32}" type="sibTrans" cxnId="{EE7CCA90-072E-4835-9305-4738454EBFB7}">
      <dgm:prSet/>
      <dgm:spPr/>
      <dgm:t>
        <a:bodyPr/>
        <a:lstStyle>
          <a:defPPr/>
        </a:lstStyle>
        <a:p>
          <a:pPr/>
          <a:endParaRPr lang="ru-RU"/>
        </a:p>
      </dgm:t>
    </dgm:pt>
    <dgm:pt modelId="{95407B48-1044-48BA-9E0C-75646B8923B3}" type="pres">
      <dgm:prSet presAssocID="{4D1C61CC-FDA5-47B7-AB35-3473F561FB0C}" presName="Name0">
        <dgm:presLayoutVars>
          <dgm:chMax val="7"/>
          <dgm:chPref val="7"/>
          <dgm:dir/>
        </dgm:presLayoutVars>
      </dgm:prSet>
      <dgm:spPr/>
      <dgm:t>
        <a:bodyPr/>
        <a:lstStyle>
          <a:defPPr/>
        </a:lstStyle>
        <a:p>
          <a:pPr/>
        </a:p>
      </dgm:t>
    </dgm:pt>
    <dgm:pt modelId="{D0334F6A-B841-4CB2-BD1E-81D302AAAEFA}" type="pres">
      <dgm:prSet presAssocID="{4D1C61CC-FDA5-47B7-AB35-3473F561FB0C}" presName="Name1"/>
      <dgm:spPr/>
      <dgm:t>
        <a:bodyPr/>
        <a:lstStyle>
          <a:defPPr/>
        </a:lstStyle>
        <a:p>
          <a:pPr/>
        </a:p>
      </dgm:t>
    </dgm:pt>
    <dgm:pt modelId="{D8B05C7B-747B-4821-8E8E-68369C803920}" type="pres">
      <dgm:prSet presAssocID="{4D1C61CC-FDA5-47B7-AB35-3473F561FB0C}" presName="cycle"/>
      <dgm:spPr/>
      <dgm:t>
        <a:bodyPr/>
        <a:lstStyle>
          <a:defPPr/>
        </a:lstStyle>
        <a:p>
          <a:pPr/>
        </a:p>
      </dgm:t>
    </dgm:pt>
    <dgm:pt modelId="{7DE90EC0-82D3-4899-AFF9-4D8CDA5FA1AC}" type="pres">
      <dgm:prSet presAssocID="{4D1C61CC-FDA5-47B7-AB35-3473F561FB0C}" presName="srcNode" presStyleLbl="node1" presStyleCnt="6"/>
      <dgm:spPr/>
      <dgm:t>
        <a:bodyPr/>
        <a:lstStyle>
          <a:defPPr/>
        </a:lstStyle>
        <a:p>
          <a:pPr/>
        </a:p>
      </dgm:t>
    </dgm:pt>
    <dgm:pt modelId="{3D2080B5-CECB-48CC-8277-B9FD03DC9BB9}" type="pres">
      <dgm:prSet presAssocID="{4D1C61CC-FDA5-47B7-AB35-3473F561FB0C}" presName="conn" presStyleLbl="parChTrans1D2" presStyleCnt="1"/>
      <dgm:spPr/>
      <dgm:t>
        <a:bodyPr/>
        <a:lstStyle>
          <a:defPPr/>
        </a:lstStyle>
        <a:p>
          <a:pPr/>
        </a:p>
      </dgm:t>
    </dgm:pt>
    <dgm:pt modelId="{5BE0407D-6BFD-4AC1-B916-F22EE029C0E1}" type="pres">
      <dgm:prSet presAssocID="{4D1C61CC-FDA5-47B7-AB35-3473F561FB0C}" presName="extraNode" presStyleLbl="node1" presStyleIdx="1" presStyleCnt="6"/>
      <dgm:spPr/>
      <dgm:t>
        <a:bodyPr/>
        <a:lstStyle>
          <a:defPPr/>
        </a:lstStyle>
        <a:p>
          <a:pPr/>
        </a:p>
      </dgm:t>
    </dgm:pt>
    <dgm:pt modelId="{7DB3FFCC-C2E6-4D00-97F8-218BBE060F3D}" type="pres">
      <dgm:prSet presAssocID="{4D1C61CC-FDA5-47B7-AB35-3473F561FB0C}" presName="dstNode" presStyleLbl="node1" presStyleIdx="1" presStyleCnt="6"/>
      <dgm:spPr/>
      <dgm:t>
        <a:bodyPr/>
        <a:lstStyle>
          <a:defPPr/>
        </a:lstStyle>
        <a:p>
          <a:pPr/>
        </a:p>
      </dgm:t>
    </dgm:pt>
    <dgm:pt modelId="{16A4E2D0-323C-4741-97FD-D896EA46D48C}" type="pres">
      <dgm:prSet presAssocID="{B7EABA01-EAEC-4EA4-B7F4-C09C755B1E28}" presName="text_1" presStyleLbl="node1" presStyleIdx="2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A08160D-2788-480A-9D0C-ADB6BB25BB91}" type="pres">
      <dgm:prSet presAssocID="{B7EABA01-EAEC-4EA4-B7F4-C09C755B1E28}" presName="accent_1"/>
      <dgm:spPr/>
      <dgm:t>
        <a:bodyPr/>
        <a:lstStyle>
          <a:defPPr/>
        </a:lstStyle>
        <a:p>
          <a:pPr/>
        </a:p>
      </dgm:t>
    </dgm:pt>
    <dgm:pt modelId="{6B9E9F2E-F48D-41D8-8A7D-E6561B4DA7AA}" type="pres">
      <dgm:prSet presAssocID="{B7EABA01-EAEC-4EA4-B7F4-C09C755B1E28}" presName="accentRepeatNode" presStyleLbl="solidFgAcc1" presStyleCnt="4"/>
      <dgm:spPr/>
      <dgm:t>
        <a:bodyPr/>
        <a:lstStyle>
          <a:defPPr/>
        </a:lstStyle>
        <a:p>
          <a:pPr/>
        </a:p>
      </dgm:t>
    </dgm:pt>
    <dgm:pt modelId="{54D10CBD-5997-4D9D-8964-FBA829C5400D}" type="pres">
      <dgm:prSet presAssocID="{678ED760-3159-4C0F-B704-B9C88A217989}" presName="text_2" presStyleLbl="node1" presStyleIdx="3" presStyleCnt="6" custScaleY="95997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54B9659-9129-49F0-8B3A-C944D5EF77F7}" type="pres">
      <dgm:prSet presAssocID="{678ED760-3159-4C0F-B704-B9C88A217989}" presName="accent_2"/>
      <dgm:spPr/>
      <dgm:t>
        <a:bodyPr/>
        <a:lstStyle>
          <a:defPPr/>
        </a:lstStyle>
        <a:p>
          <a:pPr/>
        </a:p>
      </dgm:t>
    </dgm:pt>
    <dgm:pt modelId="{FA698F7A-5237-4528-A4C3-D8967E794333}" type="pres">
      <dgm:prSet presAssocID="{678ED760-3159-4C0F-B704-B9C88A217989}" presName="accentRepeatNode" presStyleLbl="solidFgAcc1" presStyleIdx="1" presStyleCnt="4"/>
      <dgm:spPr/>
      <dgm:t>
        <a:bodyPr/>
        <a:lstStyle>
          <a:defPPr/>
        </a:lstStyle>
        <a:p>
          <a:pPr/>
        </a:p>
      </dgm:t>
    </dgm:pt>
    <dgm:pt modelId="{F7A9B2A5-4286-493B-AA59-48B5B15FDEB0}" type="pres">
      <dgm:prSet presAssocID="{BC23217D-05B6-4D06-94FE-393F23B8832C}" presName="text_3" presStyleLbl="node1" presStyleIdx="4" presStyleCnt="6" custScaleY="139874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F3109685-37DA-4297-A467-2FE2944E1A63}" type="pres">
      <dgm:prSet presAssocID="{BC23217D-05B6-4D06-94FE-393F23B8832C}" presName="accent_3"/>
      <dgm:spPr/>
      <dgm:t>
        <a:bodyPr/>
        <a:lstStyle>
          <a:defPPr/>
        </a:lstStyle>
        <a:p>
          <a:pPr/>
        </a:p>
      </dgm:t>
    </dgm:pt>
    <dgm:pt modelId="{EC25F099-F28E-4DE2-902D-711C43A2B49D}" type="pres">
      <dgm:prSet presAssocID="{BC23217D-05B6-4D06-94FE-393F23B8832C}" presName="accentRepeatNode" presStyleLbl="solidFgAcc1" presStyleIdx="2" presStyleCnt="4"/>
      <dgm:spPr/>
      <dgm:t>
        <a:bodyPr/>
        <a:lstStyle>
          <a:defPPr/>
        </a:lstStyle>
        <a:p>
          <a:pPr/>
        </a:p>
      </dgm:t>
    </dgm:pt>
    <dgm:pt modelId="{D5CE36E4-C0D8-4A6B-8637-2B3435F99CE4}" type="pres">
      <dgm:prSet presAssocID="{27830F25-D07A-43A4-B98C-17FE174E272B}" presName="text_4" presStyleLbl="node1" presStyleIdx="5" presStyleCnt="6" custScaleY="12815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33FF731-F927-4AF7-8FDC-731E39DC05E7}" type="pres">
      <dgm:prSet presAssocID="{27830F25-D07A-43A4-B98C-17FE174E272B}" presName="accent_4"/>
      <dgm:spPr/>
      <dgm:t>
        <a:bodyPr/>
        <a:lstStyle>
          <a:defPPr/>
        </a:lstStyle>
        <a:p>
          <a:pPr/>
        </a:p>
      </dgm:t>
    </dgm:pt>
    <dgm:pt modelId="{31DFE918-D26E-4C1E-A9B9-453E2BCBC1C9}" type="pres">
      <dgm:prSet presAssocID="{27830F25-D07A-43A4-B98C-17FE174E272B}" presName="accentRepeatNode" presStyleLbl="solidFgAcc1" presStyleIdx="3" presStyleCnt="4"/>
      <dgm:spPr/>
      <dgm:t>
        <a:bodyPr/>
        <a:lstStyle>
          <a:defPPr/>
        </a:lstStyle>
        <a:p>
          <a:pPr/>
        </a:p>
      </dgm:t>
    </dgm:pt>
  </dgm:ptLst>
  <dgm:cxnLst>
    <dgm:cxn modelId="{FF87DA2B-4288-4073-9F3E-C8CD84FA6077}" srcId="{4D1C61CC-FDA5-47B7-AB35-3473F561FB0C}" destId="{B7EABA01-EAEC-4EA4-B7F4-C09C755B1E28}" srcOrd="0" destOrd="0" parTransId="{27B0EC92-C199-40CF-B82A-DBB976BDA07C}" sibTransId="{EBA65AB6-7A0F-4730-8570-DEFDE2E7276A}"/>
    <dgm:cxn modelId="{497011F3-714A-4B55-9B7A-C00CE276F6E8}" srcId="{4D1C61CC-FDA5-47B7-AB35-3473F561FB0C}" destId="{678ED760-3159-4C0F-B704-B9C88A217989}" srcOrd="1" destOrd="0" parTransId="{1CF557A6-2F76-4E22-9541-F96962646494}" sibTransId="{181B8672-06F5-446E-AFC7-24B4F8D0DDD6}"/>
    <dgm:cxn modelId="{63BF3976-5F62-4D4A-8EBA-6E8B8C4C9DA6}" srcId="{4D1C61CC-FDA5-47B7-AB35-3473F561FB0C}" destId="{BC23217D-05B6-4D06-94FE-393F23B8832C}" srcOrd="2" destOrd="0" parTransId="{A46121A6-4621-4F39-96F6-25C406779CDE}" sibTransId="{7E0A52BF-AE8A-49C1-8B0F-A97944EDC2AB}"/>
    <dgm:cxn modelId="{EE7CCA90-072E-4835-9305-4738454EBFB7}" srcId="{4D1C61CC-FDA5-47B7-AB35-3473F561FB0C}" destId="{27830F25-D07A-43A4-B98C-17FE174E272B}" srcOrd="3" destOrd="0" parTransId="{EFBB6D90-8767-4128-B6BB-858E24A2EB48}" sibTransId="{2C4A49DF-10C9-4591-BDC7-FB04FFC6DB32}"/>
    <dgm:cxn modelId="{5CD9E84A-E5CE-4DFD-A257-ED6016E74DA9}" type="presOf" srcId="{4D1C61CC-FDA5-47B7-AB35-3473F561FB0C}" destId="{95407B48-1044-48BA-9E0C-75646B8923B3}" srcOrd="0" destOrd="0" presId="urn:microsoft.com/office/officeart/2008/layout/VerticalCurvedList"/>
    <dgm:cxn modelId="{6B57ABA5-C752-47B0-BD95-CECCC454BCE2}" type="presParOf" srcId="{95407B48-1044-48BA-9E0C-75646B8923B3}" destId="{D0334F6A-B841-4CB2-BD1E-81D302AAAEFA}" srcOrd="0" destOrd="0" presId="urn:microsoft.com/office/officeart/2008/layout/VerticalCurvedList"/>
    <dgm:cxn modelId="{6ECE8C1A-8102-40D3-BBC6-048D237D0BF1}" type="presParOf" srcId="{D0334F6A-B841-4CB2-BD1E-81D302AAAEFA}" destId="{D8B05C7B-747B-4821-8E8E-68369C803920}" srcOrd="0" destOrd="0" presId="urn:microsoft.com/office/officeart/2008/layout/VerticalCurvedList"/>
    <dgm:cxn modelId="{838E83DA-3E4A-45E3-ADCE-F073D5208A1E}" type="presParOf" srcId="{D8B05C7B-747B-4821-8E8E-68369C803920}" destId="{7DE90EC0-82D3-4899-AFF9-4D8CDA5FA1AC}" srcOrd="0" destOrd="0" presId="urn:microsoft.com/office/officeart/2008/layout/VerticalCurvedList"/>
    <dgm:cxn modelId="{ACED9560-49D9-4E7E-958A-B9E8B527A734}" type="presParOf" srcId="{D8B05C7B-747B-4821-8E8E-68369C803920}" destId="{3D2080B5-CECB-48CC-8277-B9FD03DC9BB9}" srcOrd="1" destOrd="0" presId="urn:microsoft.com/office/officeart/2008/layout/VerticalCurvedList"/>
    <dgm:cxn modelId="{2CC23EBB-4263-46A5-BC54-2177AD1A4069}" type="presOf" srcId="{EBA65AB6-7A0F-4730-8570-DEFDE2E7276A}" destId="{3D2080B5-CECB-48CC-8277-B9FD03DC9BB9}" srcOrd="0" destOrd="0" presId="urn:microsoft.com/office/officeart/2008/layout/VerticalCurvedList"/>
    <dgm:cxn modelId="{0BCD9234-7ECC-4D77-8934-A742EA58D0C3}" type="presParOf" srcId="{D8B05C7B-747B-4821-8E8E-68369C803920}" destId="{5BE0407D-6BFD-4AC1-B916-F22EE029C0E1}" srcOrd="2" destOrd="0" presId="urn:microsoft.com/office/officeart/2008/layout/VerticalCurvedList"/>
    <dgm:cxn modelId="{4051A140-1967-49B2-85F6-4F696B76DC06}" type="presParOf" srcId="{D8B05C7B-747B-4821-8E8E-68369C803920}" destId="{7DB3FFCC-C2E6-4D00-97F8-218BBE060F3D}" srcOrd="3" destOrd="0" presId="urn:microsoft.com/office/officeart/2008/layout/VerticalCurvedList"/>
    <dgm:cxn modelId="{3B70357F-BA1E-495F-9FDA-356BB7F28322}" type="presParOf" srcId="{D0334F6A-B841-4CB2-BD1E-81D302AAAEFA}" destId="{16A4E2D0-323C-4741-97FD-D896EA46D48C}" srcOrd="1" destOrd="0" presId="urn:microsoft.com/office/officeart/2008/layout/VerticalCurvedList"/>
    <dgm:cxn modelId="{0337124D-7E7D-46BF-8A8D-0D565CDD0228}" type="presOf" srcId="{B7EABA01-EAEC-4EA4-B7F4-C09C755B1E28}" destId="{16A4E2D0-323C-4741-97FD-D896EA46D48C}" srcOrd="0" destOrd="0" presId="urn:microsoft.com/office/officeart/2008/layout/VerticalCurvedList"/>
    <dgm:cxn modelId="{5FF39971-C3A3-4DAB-9C79-9A6A2BC91DF0}" type="presParOf" srcId="{D0334F6A-B841-4CB2-BD1E-81D302AAAEFA}" destId="{0A08160D-2788-480A-9D0C-ADB6BB25BB91}" srcOrd="2" destOrd="0" presId="urn:microsoft.com/office/officeart/2008/layout/VerticalCurvedList"/>
    <dgm:cxn modelId="{58D26E11-C0EE-44EE-BA50-17A1190E5B11}" type="presParOf" srcId="{0A08160D-2788-480A-9D0C-ADB6BB25BB91}" destId="{6B9E9F2E-F48D-41D8-8A7D-E6561B4DA7AA}" srcOrd="0" destOrd="0" presId="urn:microsoft.com/office/officeart/2008/layout/VerticalCurvedList"/>
    <dgm:cxn modelId="{6A11E94C-D6A0-4709-BFA5-E506AF22BCA1}" type="presParOf" srcId="{D0334F6A-B841-4CB2-BD1E-81D302AAAEFA}" destId="{54D10CBD-5997-4D9D-8964-FBA829C5400D}" srcOrd="3" destOrd="0" presId="urn:microsoft.com/office/officeart/2008/layout/VerticalCurvedList"/>
    <dgm:cxn modelId="{671045C5-06A3-4722-86B6-200220B04FAF}" type="presOf" srcId="{678ED760-3159-4C0F-B704-B9C88A217989}" destId="{54D10CBD-5997-4D9D-8964-FBA829C5400D}" srcOrd="0" destOrd="0" presId="urn:microsoft.com/office/officeart/2008/layout/VerticalCurvedList"/>
    <dgm:cxn modelId="{39093E9C-DABA-43BA-AEF2-AFE2EA6E998B}" type="presParOf" srcId="{D0334F6A-B841-4CB2-BD1E-81D302AAAEFA}" destId="{E54B9659-9129-49F0-8B3A-C944D5EF77F7}" srcOrd="4" destOrd="0" presId="urn:microsoft.com/office/officeart/2008/layout/VerticalCurvedList"/>
    <dgm:cxn modelId="{E371B446-4296-4CEA-B7AB-B362E5DD6458}" type="presParOf" srcId="{E54B9659-9129-49F0-8B3A-C944D5EF77F7}" destId="{FA698F7A-5237-4528-A4C3-D8967E794333}" srcOrd="0" destOrd="0" presId="urn:microsoft.com/office/officeart/2008/layout/VerticalCurvedList"/>
    <dgm:cxn modelId="{3FEF1058-935E-47A9-99B4-FB05A9A5BAFC}" type="presParOf" srcId="{D0334F6A-B841-4CB2-BD1E-81D302AAAEFA}" destId="{F7A9B2A5-4286-493B-AA59-48B5B15FDEB0}" srcOrd="5" destOrd="0" presId="urn:microsoft.com/office/officeart/2008/layout/VerticalCurvedList"/>
    <dgm:cxn modelId="{9FA806A6-3E58-45B1-8581-FFB7676438B6}" type="presOf" srcId="{BC23217D-05B6-4D06-94FE-393F23B8832C}" destId="{F7A9B2A5-4286-493B-AA59-48B5B15FDEB0}" srcOrd="0" destOrd="0" presId="urn:microsoft.com/office/officeart/2008/layout/VerticalCurvedList"/>
    <dgm:cxn modelId="{2274CCCE-717E-4BA7-ADF9-F9237CBB856E}" type="presParOf" srcId="{D0334F6A-B841-4CB2-BD1E-81D302AAAEFA}" destId="{F3109685-37DA-4297-A467-2FE2944E1A63}" srcOrd="6" destOrd="0" presId="urn:microsoft.com/office/officeart/2008/layout/VerticalCurvedList"/>
    <dgm:cxn modelId="{F95C4156-C1E1-4EEE-8404-99257A02A8B0}" type="presParOf" srcId="{F3109685-37DA-4297-A467-2FE2944E1A63}" destId="{EC25F099-F28E-4DE2-902D-711C43A2B49D}" srcOrd="0" destOrd="0" presId="urn:microsoft.com/office/officeart/2008/layout/VerticalCurvedList"/>
    <dgm:cxn modelId="{ED06DAB2-9B14-4C9A-A699-E15CA8AD7139}" type="presParOf" srcId="{D0334F6A-B841-4CB2-BD1E-81D302AAAEFA}" destId="{D5CE36E4-C0D8-4A6B-8637-2B3435F99CE4}" srcOrd="7" destOrd="0" presId="urn:microsoft.com/office/officeart/2008/layout/VerticalCurvedList"/>
    <dgm:cxn modelId="{E0EECFFA-1E93-4A61-92DB-1C88C73D47A8}" type="presOf" srcId="{27830F25-D07A-43A4-B98C-17FE174E272B}" destId="{D5CE36E4-C0D8-4A6B-8637-2B3435F99CE4}" srcOrd="0" destOrd="0" presId="urn:microsoft.com/office/officeart/2008/layout/VerticalCurvedList"/>
    <dgm:cxn modelId="{8B7B483A-FB1F-4960-A60F-56EFF11F4E23}" type="presParOf" srcId="{D0334F6A-B841-4CB2-BD1E-81D302AAAEFA}" destId="{033FF731-F927-4AF7-8FDC-731E39DC05E7}" srcOrd="8" destOrd="0" presId="urn:microsoft.com/office/officeart/2008/layout/VerticalCurvedList"/>
    <dgm:cxn modelId="{87E78A31-D516-4AE7-99D1-E86D3B4A7387}" type="presParOf" srcId="{033FF731-F927-4AF7-8FDC-731E39DC05E7}" destId="{31DFE918-D26E-4C1E-A9B9-453E2BCBC1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3D2080B5-CECB-48CC-8277-B9FD03DC9BB9}">
      <dsp:nvSpPr>
        <dsp:cNvPr id="6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16A4E2D0-323C-4741-97FD-D896EA46D48C}">
      <dsp:nvSpPr>
        <dsp:cNvPr id="7" name=""/>
        <dsp:cNvSpPr/>
      </dsp:nvSpPr>
      <dsp:spPr>
        <a:xfrm>
          <a:off x="610504" y="416587"/>
          <a:ext cx="11192855" cy="8336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>
          <a:defPPr/>
        </a:lstStyle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обеспечить оказание своевременной, профилактической помощи детям с нарушениями речи</a:t>
          </a:r>
          <a:endParaRPr lang="ru-RU" sz="2800" kern="1200"/>
        </a:p>
      </dsp:txBody>
      <dsp:txXfrm>
        <a:off x="610504" y="416587"/>
        <a:ext cx="11192855" cy="833607"/>
      </dsp:txXfrm>
    </dsp:sp>
    <dsp:sp modelId="{6B9E9F2E-F48D-41D8-8A7D-E6561B4DA7AA}">
      <dsp:nvSpPr>
        <dsp:cNvPr id="8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54D10CBD-5997-4D9D-8964-FBA829C5400D}">
      <dsp:nvSpPr>
        <dsp:cNvPr id="9" name=""/>
        <dsp:cNvSpPr/>
      </dsp:nvSpPr>
      <dsp:spPr>
        <a:xfrm>
          <a:off x="1088431" y="1683900"/>
          <a:ext cx="10714928" cy="800238"/>
        </a:xfrm>
        <a:prstGeom prst="rect">
          <a:avLst/>
        </a:prstGeom>
        <a:solidFill>
          <a:schemeClr val="accent3">
            <a:hueOff val="3514299"/>
            <a:satOff val="-1731"/>
            <a:lumOff val="61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>
          <a:defPPr/>
        </a:lstStyle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повысить интерес родителей к коррекции речи детей</a:t>
          </a:r>
          <a:endParaRPr lang="ru-RU" sz="2800" kern="1200"/>
        </a:p>
      </dsp:txBody>
      <dsp:txXfrm>
        <a:off x="1088431" y="1683900"/>
        <a:ext cx="10714928" cy="800238"/>
      </dsp:txXfrm>
    </dsp:sp>
    <dsp:sp modelId="{FA698F7A-5237-4528-A4C3-D8967E794333}">
      <dsp:nvSpPr>
        <dsp:cNvPr id="1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514299"/>
              <a:satOff val="-1731"/>
              <a:lumOff val="61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F7A9B2A5-4286-493B-AA59-48B5B15FDEB0}">
      <dsp:nvSpPr>
        <dsp:cNvPr id="11" name=""/>
        <dsp:cNvSpPr/>
      </dsp:nvSpPr>
      <dsp:spPr>
        <a:xfrm>
          <a:off x="1088431" y="2751647"/>
          <a:ext cx="10714928" cy="1166000"/>
        </a:xfrm>
        <a:prstGeom prst="rect">
          <a:avLst/>
        </a:prstGeom>
        <a:solidFill>
          <a:schemeClr val="accent3">
            <a:hueOff val="7028598"/>
            <a:satOff val="-3462"/>
            <a:lumOff val="122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0960" rIns="60960" bIns="60960" numCol="1" spcCol="1270" anchor="ctr" anchorCtr="0">
          <a:noAutofit/>
        </a:bodyPr>
        <a:lstStyle>
          <a:defPPr/>
        </a:lstStyle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smtClean="0"/>
            <a:t>развить речевые навыки у детей дошкольного возраста посредством реализиции специальных технологий и методик в домашних условиях без помощи специалиста</a:t>
          </a:r>
          <a:endParaRPr lang="ru-RU" sz="2400" kern="1200"/>
        </a:p>
      </dsp:txBody>
      <dsp:txXfrm>
        <a:off x="1088431" y="2751647"/>
        <a:ext cx="10714928" cy="1166000"/>
      </dsp:txXfrm>
    </dsp:sp>
    <dsp:sp modelId="{EC25F099-F28E-4DE2-902D-711C43A2B49D}">
      <dsp:nvSpPr>
        <dsp:cNvPr id="12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028598"/>
              <a:satOff val="-3462"/>
              <a:lumOff val="12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D5CE36E4-C0D8-4A6B-8637-2B3435F99CE4}">
      <dsp:nvSpPr>
        <dsp:cNvPr id="13" name=""/>
        <dsp:cNvSpPr/>
      </dsp:nvSpPr>
      <dsp:spPr>
        <a:xfrm>
          <a:off x="610504" y="4051121"/>
          <a:ext cx="11192855" cy="1068309"/>
        </a:xfrm>
        <a:prstGeom prst="rect">
          <a:avLst/>
        </a:prstGeom>
        <a:solidFill>
          <a:schemeClr val="accent3">
            <a:hueOff val="10542897"/>
            <a:satOff val="-5193"/>
            <a:lumOff val="184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1120" rIns="71120" bIns="71120" numCol="1" spcCol="1270" anchor="ctr" anchorCtr="0">
          <a:noAutofit/>
        </a:bodyPr>
        <a:lstStyle>
          <a:defPPr/>
        </a:lstStyle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помочь родителям правильно формировать речь детей на всех этапах развития</a:t>
          </a:r>
          <a:endParaRPr lang="ru-RU" sz="2800" kern="1200"/>
        </a:p>
      </dsp:txBody>
      <dsp:txXfrm>
        <a:off x="610504" y="4051121"/>
        <a:ext cx="11192855" cy="1068309"/>
      </dsp:txXfrm>
    </dsp:sp>
    <dsp:sp modelId="{31DFE918-D26E-4C1E-A9B9-453E2BCBC1C9}">
      <dsp:nvSpPr>
        <dsp:cNvPr id="14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542897"/>
              <a:satOff val="-5193"/>
              <a:lumOff val="184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r:blip="">
      <dgm:adjLst/>
    </dgm:shape>
    <dgm:constrLst>
      <dgm:constr type="w" for="ch" refType="h" refFor="ch" op="gte" fact="0.8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D909F84-05BD-4E29-B118-D7E8F394285F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90DD8551-F55F-487E-ABF3-1CD4BC53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0595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D909F84-05BD-4E29-B118-D7E8F394285F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90DD8551-F55F-487E-ABF3-1CD4BC53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2397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AD909F84-05BD-4E29-B118-D7E8F394285F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90DD8551-F55F-487E-ABF3-1CD4BC53E8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7884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/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/>
            <a:fld id="{AD909F84-05BD-4E29-B118-D7E8F394285F}" type="datetimeFigureOut">
              <a:rPr lang="ru-RU" smtClean="0"/>
              <a:pPr/>
              <a:t>10.01.2023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defPPr/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/>
            <a:fld id="{90DD8551-F55F-487E-ABF3-1CD4BC53E8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88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57" r:id="rId1"/>
    <p:sldLayoutId id="2147484563" r:id="rId2"/>
    <p:sldLayoutId id="2147484568" r:id="rId3"/>
  </p:sldLayoutIdLst>
  <p:transition/>
  <p:timing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png" /><Relationship Id="rId4" Type="http://schemas.openxmlformats.org/officeDocument/2006/relationships/image" Target="../media/image28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2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jpe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3622" y="4356298"/>
            <a:ext cx="3544389" cy="2239060"/>
          </a:xfrm>
        </p:spPr>
        <p:txBody>
          <a:bodyPr>
            <a:noAutofit/>
          </a:bodyPr>
          <a:lstStyle>
            <a:defPPr/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Разработчик:</a:t>
            </a:r>
            <a:r>
              <a:rPr lang="ru-RU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b="1" smtClean="0">
              <a:solidFill>
                <a:schemeClr val="tx1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СКАЧКОВА АНАСТАСИЯ КОНСТАНТИНОВНА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 дополнительного образования второй квалификационной категории</a:t>
            </a:r>
            <a:endParaRPr lang="ru-RU" b="1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3066851" y="301517"/>
            <a:ext cx="9427336" cy="739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по образованию администрации заводского района г.минска </a:t>
            </a: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Государственное учреждение образования </a:t>
            </a: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«дворец детей и молодежи «Орион». Г. минска»</a:t>
            </a:r>
            <a:endParaRPr lang="ru-RU" sz="1400" b="1" smtClean="0">
              <a:solidFill>
                <a:schemeClr val="tx1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ru-RU" sz="1400" b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94" y="553599"/>
            <a:ext cx="2090057" cy="2103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2" y="2169573"/>
            <a:ext cx="1144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ru-RU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ОБЪЕДИНЕНИЯ ПО ИНТЕРЕСАМ</a:t>
            </a:r>
          </a:p>
          <a:p>
            <a:r>
              <a:rPr lang="ru-RU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«ЗАНИМАТЕЛЬНАЯ ЛОГОПЕДИЯ И ЛОГОРИТМИКА»: АКТУАЛЬНОСТЬ, СОДЕРЖАНИЕ И ПЕРСПЕКТИВЫ РАЗВИТИЯ</a:t>
            </a:r>
            <a:endParaRPr lang="ru-RU" sz="3200" b="1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0885"/>
            <a:ext cx="4790621" cy="2414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01" y="4180885"/>
            <a:ext cx="3171041" cy="211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"/>
            <a:ext cx="2955381" cy="15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35928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" t="9438" r="3521" b="563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01530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6" r="656" b="6363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70074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9294" r="737" b="20930"/>
          <a:stretch>
            <a:fillRect/>
          </a:stretch>
        </p:blipFill>
        <p:spPr>
          <a:xfrm>
            <a:off x="-370703" y="0"/>
            <a:ext cx="12883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6919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0901" y="888771"/>
            <a:ext cx="8825658" cy="1343683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4800" b="1" smtClean="0"/>
              <a:t>Подраздел </a:t>
            </a:r>
            <a:br>
              <a:rPr lang="ru-RU" sz="4800" b="1" smtClean="0"/>
            </a:br>
            <a:r>
              <a:rPr lang="ru-RU" sz="4800" b="1" smtClean="0"/>
              <a:t>Консультации </a:t>
            </a:r>
            <a:r>
              <a:rPr lang="ru-RU" sz="4800" b="1"/>
              <a:t>у логопеда.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r="1147" b="21659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8297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9294" r="983" b="2165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9169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9876" r="655" b="21659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57947"/>
      </p:ext>
    </p:extLst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7" r="656" b="5343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8967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255"/>
            <a:ext cx="12192000" cy="685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0886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9420" r="731" b="5089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12519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" t="9439" r="1311" b="17434"/>
          <a:stretch>
            <a:fillRect/>
          </a:stretch>
        </p:blipFill>
        <p:spPr>
          <a:xfrm>
            <a:off x="-65902" y="0"/>
            <a:ext cx="1225790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15192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6322423" y="473735"/>
            <a:ext cx="5538651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Цель </a:t>
            </a:r>
            <a:endParaRPr lang="ru-RU" sz="3600" b="1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/>
            <a:r>
              <a:rPr lang="ru-RU" sz="3600" b="1" smtClean="0"/>
              <a:t>образовательного </a:t>
            </a:r>
            <a:r>
              <a:rPr lang="ru-RU" sz="3600" b="1"/>
              <a:t>процесса, </a:t>
            </a:r>
            <a:r>
              <a:rPr lang="ru-RU" sz="36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достигаемая</a:t>
            </a:r>
            <a:r>
              <a:rPr lang="ru-RU" sz="3600" b="1"/>
              <a:t> за счет использования сайта объединения по интересам: </a:t>
            </a:r>
            <a:r>
              <a:rPr lang="ru-RU" sz="3600" b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повышение </a:t>
            </a:r>
            <a:r>
              <a:rPr lang="ru-RU" sz="36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информированности родителей </a:t>
            </a:r>
            <a:r>
              <a:rPr lang="ru-RU" sz="3600" b="1">
                <a:solidFill>
                  <a:srgbClr val="002060"/>
                </a:solidFill>
              </a:rPr>
              <a:t>о проблемах речевого развития детей дошкольного возраста.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106"/>
            <a:ext cx="6152606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64438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r="901" b="6800"/>
          <a:stretch>
            <a:fillRect/>
          </a:stretch>
        </p:blipFill>
        <p:spPr>
          <a:xfrm>
            <a:off x="1" y="0"/>
            <a:ext cx="12192000" cy="69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29559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9876" r="983" b="607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56031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" t="9876" r="819" b="21367"/>
          <a:stretch>
            <a:fillRect/>
          </a:stretch>
        </p:blipFill>
        <p:spPr>
          <a:xfrm>
            <a:off x="-107092" y="0"/>
            <a:ext cx="12299091" cy="692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2068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33308" r="54390" b="5634"/>
          <a:stretch>
            <a:fillRect/>
          </a:stretch>
        </p:blipFill>
        <p:spPr>
          <a:xfrm>
            <a:off x="7567750" y="0"/>
            <a:ext cx="4624250" cy="350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74113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282" y="3505700"/>
            <a:ext cx="6571572" cy="3352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519666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10313" r="1065" b="2486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3698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" t="9439" r="1392" b="5490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453201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10168" r="1556" b="5390"/>
          <a:stretch>
            <a:fillRect/>
          </a:stretch>
        </p:blipFill>
        <p:spPr>
          <a:xfrm>
            <a:off x="-104502" y="0"/>
            <a:ext cx="122965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34636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02" y="-3215"/>
            <a:ext cx="12208501" cy="6863930"/>
          </a:xfrm>
        </p:spPr>
      </p:pic>
    </p:spTree>
    <p:extLst>
      <p:ext uri="{BB962C8B-B14F-4D97-AF65-F5344CB8AC3E}">
        <p14:creationId xmlns:p14="http://schemas.microsoft.com/office/powerpoint/2010/main" val="3383121316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9002" r="900" b="21221"/>
          <a:stretch>
            <a:fillRect/>
          </a:stretch>
        </p:blipFill>
        <p:spPr>
          <a:xfrm>
            <a:off x="-362465" y="0"/>
            <a:ext cx="125544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22169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" t="9756" r="1228" b="5390"/>
          <a:stretch>
            <a:fillRect/>
          </a:stretch>
        </p:blipFill>
        <p:spPr>
          <a:xfrm>
            <a:off x="-131805" y="0"/>
            <a:ext cx="12323805" cy="69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92768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6622529"/>
              </p:ext>
            </p:extLst>
          </p:nvPr>
        </p:nvGraphicFramePr>
        <p:xfrm>
          <a:off x="130628" y="1268307"/>
          <a:ext cx="11879942" cy="541866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0628" y="191089"/>
            <a:ext cx="12206512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 smtClean="0"/>
              <a:t>ИСПОЛЬЗОВАНИЕ</a:t>
            </a:r>
          </a:p>
          <a:p>
            <a:pPr algn="ctr"/>
            <a:r>
              <a:rPr lang="ru-RU" sz="3200" b="1" smtClean="0"/>
              <a:t> САЙТА ОБЪЕДИНЕНИЯ ПО ИНТЕРЕСАМ ПОЗВОЛЯЕТ</a:t>
            </a:r>
            <a:endParaRPr lang="ru-RU" sz="3200" b="1"/>
          </a:p>
        </p:txBody>
      </p:sp>
    </p:spTree>
    <p:extLst>
      <p:ext uri="{BB962C8B-B14F-4D97-AF65-F5344CB8AC3E}">
        <p14:creationId xmlns:p14="http://schemas.microsoft.com/office/powerpoint/2010/main" val="258813303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10167" r="6144" b="6217"/>
          <a:stretch>
            <a:fillRect/>
          </a:stretch>
        </p:blipFill>
        <p:spPr>
          <a:xfrm>
            <a:off x="0" y="0"/>
            <a:ext cx="12313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41453"/>
      </p:ext>
    </p:extLst>
  </p:cSld>
  <p:clrMapOvr>
    <a:masterClrMapping/>
  </p:clrMapOvr>
  <p:transition spd="slow">
    <p:push dir="u"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/>
          <p:cNvSpPr txBox="1"/>
          <p:nvPr/>
        </p:nvSpPr>
        <p:spPr>
          <a:xfrm>
            <a:off x="1556907" y="378823"/>
            <a:ext cx="9433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 algn="ctr"/>
            <a:r>
              <a:rPr lang="ru-RU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САЙТ ОБЪЕДИНЕНИЯ ПО ИНТЕРЕСАМ</a:t>
            </a:r>
          </a:p>
          <a:p>
            <a:pPr algn="ctr"/>
            <a:r>
              <a:rPr lang="ru-RU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«ЗАНИМАТЕЛЬНАЯ ЛОГОПЕДИЯ И ЛОГОРИТМИКА»</a:t>
            </a:r>
            <a:endParaRPr lang="ru-RU" sz="3200" b="1"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74" y="1444952"/>
            <a:ext cx="4029075" cy="4029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5831" y="5586049"/>
            <a:ext cx="3641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/>
          </a:lstStyle>
          <a:p>
            <a:pPr/>
            <a:r>
              <a:rPr lang="ru-RU" sz="4000" b="1" smtClean="0"/>
              <a:t>ПРИГЛАШАЕМ</a:t>
            </a:r>
            <a:endParaRPr lang="ru-RU" sz="4000" b="1"/>
          </a:p>
        </p:txBody>
      </p:sp>
    </p:spTree>
    <p:extLst>
      <p:ext uri="{BB962C8B-B14F-4D97-AF65-F5344CB8AC3E}">
        <p14:creationId xmlns:p14="http://schemas.microsoft.com/office/powerpoint/2010/main" val="1557957214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03622" y="4356298"/>
            <a:ext cx="3544389" cy="2239060"/>
          </a:xfrm>
        </p:spPr>
        <p:txBody>
          <a:bodyPr>
            <a:noAutofit/>
          </a:bodyPr>
          <a:lstStyle>
            <a:defPPr/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latin typeface="Calibri" panose="020f0502020204030204" pitchFamily="34" charset="0"/>
                <a:cs typeface="Calibri" panose="020f0502020204030204" pitchFamily="34" charset="0"/>
              </a:rPr>
              <a:t>Разработчик:</a:t>
            </a:r>
            <a:r>
              <a:rPr lang="ru-RU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ru-RU" b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СКАЧКОВА АНАСТАСИЯ КОНСТАНТИНОВНА</a:t>
            </a:r>
          </a:p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ru-RU" b="1" smtClean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 дополнительного образования второй квалификационной категории</a:t>
            </a:r>
            <a:endParaRPr lang="ru-RU" b="1" smtClean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3066851" y="301517"/>
            <a:ext cx="9427336" cy="7394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/>
            <a:lvl1pPr marL="0" indent="0" algn="l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Управление по образованию администрации заводского района г.минска </a:t>
            </a: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Государственное учреждение образования </a:t>
            </a:r>
          </a:p>
          <a:p>
            <a:pPr>
              <a:spcBef>
                <a:spcPct val="0"/>
              </a:spcBef>
            </a:pPr>
            <a:r>
              <a:rPr lang="ru-RU" sz="14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«дворец детей и молодежи «Орион». Г. минска»</a:t>
            </a:r>
            <a:endParaRPr lang="ru-RU" sz="1400" b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endParaRPr lang="ru-RU" sz="1400" b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94" y="553599"/>
            <a:ext cx="2090057" cy="2103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5942" y="2169573"/>
            <a:ext cx="11443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/>
            <a:r>
              <a:rPr lang="ru-RU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САЙТ ОБЪЕДИНЕНИЯ ПО ИНТЕРЕСАМ</a:t>
            </a:r>
          </a:p>
          <a:p>
            <a:pPr/>
            <a:r>
              <a:rPr lang="ru-RU" sz="3200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«ЗАНИМАТЕЛЬНАЯ ЛОГОПЕДИЯ И ЛОГОРИТМИКА»: АКТУАЛЬНОСТЬ, СОДЕРЖАНИЕ И ПЕРСПЕКТИВЫ РАЗВИТИЯ</a:t>
            </a:r>
            <a:endParaRPr lang="ru-RU" sz="3200" b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80885"/>
            <a:ext cx="4790621" cy="2414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1601" y="4180885"/>
            <a:ext cx="3171041" cy="211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65760"/>
            <a:ext cx="2955381" cy="159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64568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9190" r="604" b="25166"/>
          <a:stretch>
            <a:fillRect/>
          </a:stretch>
        </p:blipFill>
        <p:spPr>
          <a:xfrm>
            <a:off x="1" y="0"/>
            <a:ext cx="121902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0012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9" r="1412" b="6251"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297379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9731" r="819" b="5635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78950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" t="17014" r="15561" b="607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4091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1517" y="1318053"/>
            <a:ext cx="8825658" cy="1351006"/>
          </a:xfrm>
        </p:spPr>
        <p:txBody>
          <a:bodyPr>
            <a:normAutofit fontScale="90000"/>
          </a:bodyPr>
          <a:lstStyle>
            <a:defPPr/>
          </a:lstStyle>
          <a:p>
            <a:r>
              <a:rPr lang="ru-RU" b="1"/>
              <a:t>Раздел «Родителям». </a:t>
            </a:r>
            <a:br>
              <a:rPr lang="ru-RU"/>
            </a:b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" t="9584" r="410" b="17726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1688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9875" r="492" b="21076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78647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Окаймление</Template>
  <Company>SPecialiST RePack</Company>
  <PresentationFormat>Широкоэкранный</PresentationFormat>
  <Paragraphs>29</Paragraphs>
  <Slides>32</Slides>
  <Notes>0</Notes>
  <TotalTime>269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8">
      <vt:lpstr>Arial</vt:lpstr>
      <vt:lpstr>Corbel</vt:lpstr>
      <vt:lpstr>Wingdings</vt:lpstr>
      <vt:lpstr>Calibri</vt:lpstr>
      <vt:lpstr>Wingdings 3</vt:lpstr>
      <vt:lpstr>Окаймление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Раздел «Родителям». </vt:lpstr>
      <vt:lpstr>PowerPoint Presentation</vt:lpstr>
      <vt:lpstr>PowerPoint Presentation</vt:lpstr>
      <vt:lpstr>PowerPoint Presentation</vt:lpstr>
      <vt:lpstr>PowerPoint Presentation</vt:lpstr>
      <vt:lpstr>Подраздел Консультации у логопеда.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ЦОР</dc:title>
  <dc:creator>User</dc:creator>
  <cp:lastModifiedBy>user</cp:lastModifiedBy>
  <cp:revision>23</cp:revision>
  <dcterms:created xsi:type="dcterms:W3CDTF">2023-01-08T07:44:35Z</dcterms:created>
  <dcterms:modified xsi:type="dcterms:W3CDTF">2023-03-09T07:28:11Z</dcterms:modified>
</cp:coreProperties>
</file>